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958" r:id="rId3"/>
    <p:sldId id="960" r:id="rId4"/>
    <p:sldId id="961" r:id="rId5"/>
    <p:sldId id="962" r:id="rId6"/>
    <p:sldId id="963" r:id="rId7"/>
    <p:sldId id="964" r:id="rId8"/>
    <p:sldId id="966" r:id="rId9"/>
    <p:sldId id="967" r:id="rId10"/>
    <p:sldId id="965" r:id="rId11"/>
    <p:sldId id="968" r:id="rId12"/>
    <p:sldId id="971" r:id="rId13"/>
    <p:sldId id="972" r:id="rId14"/>
    <p:sldId id="969" r:id="rId15"/>
    <p:sldId id="970" r:id="rId16"/>
    <p:sldId id="973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>
        <p:scale>
          <a:sx n="91" d="100"/>
          <a:sy n="91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38D32-A6B8-4CA6-9930-DA0657020395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A981A-D1F0-4D2D-9392-8E661B6A4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9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5">
            <a:extLst>
              <a:ext uri="{FF2B5EF4-FFF2-40B4-BE49-F238E27FC236}">
                <a16:creationId xmlns:a16="http://schemas.microsoft.com/office/drawing/2014/main" xmlns="" id="{B822A585-92E4-4E33-BEF0-48304A9BD138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9" name="L-Shape 46">
              <a:extLst>
                <a:ext uri="{FF2B5EF4-FFF2-40B4-BE49-F238E27FC236}">
                  <a16:creationId xmlns:a16="http://schemas.microsoft.com/office/drawing/2014/main" xmlns="" id="{0D5E5588-D592-4C8F-83F6-28A87571D3B5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L-Shape 47">
              <a:extLst>
                <a:ext uri="{FF2B5EF4-FFF2-40B4-BE49-F238E27FC236}">
                  <a16:creationId xmlns:a16="http://schemas.microsoft.com/office/drawing/2014/main" xmlns="" id="{EC2E5457-2B0C-482B-BCAB-B6F17886BF24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L-Shape 48">
              <a:extLst>
                <a:ext uri="{FF2B5EF4-FFF2-40B4-BE49-F238E27FC236}">
                  <a16:creationId xmlns:a16="http://schemas.microsoft.com/office/drawing/2014/main" xmlns="" id="{3CA92AD8-890B-494B-ABF0-DCA63DA671DD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L-Shape 49">
              <a:extLst>
                <a:ext uri="{FF2B5EF4-FFF2-40B4-BE49-F238E27FC236}">
                  <a16:creationId xmlns:a16="http://schemas.microsoft.com/office/drawing/2014/main" xmlns="" id="{605FEF13-1102-4474-B946-A9AE39AED43C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71224731-64C7-42B5-B0B8-E40D8BB89C11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4" name="Picture 52">
              <a:extLst>
                <a:ext uri="{FF2B5EF4-FFF2-40B4-BE49-F238E27FC236}">
                  <a16:creationId xmlns:a16="http://schemas.microsoft.com/office/drawing/2014/main" xmlns="" id="{8567E835-E5C3-4E50-AFEB-C98FC63A7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pic>
        <p:nvPicPr>
          <p:cNvPr id="15" name="Graphic 9">
            <a:extLst>
              <a:ext uri="{FF2B5EF4-FFF2-40B4-BE49-F238E27FC236}">
                <a16:creationId xmlns:a16="http://schemas.microsoft.com/office/drawing/2014/main" xmlns="" id="{5FE05273-7FE0-49DC-BD80-5A28AE865C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5360" y="1483037"/>
            <a:ext cx="3960440" cy="3747910"/>
          </a:xfrm>
          <a:prstGeom prst="rect">
            <a:avLst/>
          </a:prstGeom>
        </p:spPr>
      </p:pic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B079374D-787F-4CC5-B7E2-A4F6D40866D2}"/>
              </a:ext>
            </a:extLst>
          </p:cNvPr>
          <p:cNvSpPr/>
          <p:nvPr userDrawn="1"/>
        </p:nvSpPr>
        <p:spPr>
          <a:xfrm>
            <a:off x="1878488" y="2891674"/>
            <a:ext cx="76160" cy="5952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019F72-123B-467B-AF9B-53C28FD47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6965" y="505065"/>
            <a:ext cx="8695035" cy="720000"/>
          </a:xfrm>
        </p:spPr>
        <p:txBody>
          <a:bodyPr anchor="t" anchorCtr="0">
            <a:normAutofit/>
          </a:bodyPr>
          <a:lstStyle>
            <a:lvl1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grpSp>
        <p:nvGrpSpPr>
          <p:cNvPr id="6" name="Group 45">
            <a:extLst>
              <a:ext uri="{FF2B5EF4-FFF2-40B4-BE49-F238E27FC236}">
                <a16:creationId xmlns:a16="http://schemas.microsoft.com/office/drawing/2014/main" xmlns="" id="{8D17BB1E-893D-441D-81D4-CD5EDFA5509D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:a16="http://schemas.microsoft.com/office/drawing/2014/main" xmlns="" id="{43A9BBBE-27CF-48CE-9B89-3E92F8B35436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:a16="http://schemas.microsoft.com/office/drawing/2014/main" xmlns="" id="{B0B4C5F0-8767-4491-BF37-28F02A2CAC71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:a16="http://schemas.microsoft.com/office/drawing/2014/main" xmlns="" id="{2D878D09-E138-47CE-9B74-A507BBBCC925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:a16="http://schemas.microsoft.com/office/drawing/2014/main" xmlns="" id="{2511EBAC-A422-401E-B379-F4C1AF96EFB2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79007F12-B08F-4421-AAFF-EA73D10F8064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:a16="http://schemas.microsoft.com/office/drawing/2014/main" xmlns="" id="{81B06716-FA0D-4D01-889A-590F40C2F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91E06076-512A-4ED7-90D4-63D925170382}"/>
              </a:ext>
            </a:extLst>
          </p:cNvPr>
          <p:cNvSpPr/>
          <p:nvPr userDrawn="1"/>
        </p:nvSpPr>
        <p:spPr>
          <a:xfrm>
            <a:off x="3143845" y="548680"/>
            <a:ext cx="72008" cy="4320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nos" panose="02020603050405020304" pitchFamily="18" charset="0"/>
              <a:ea typeface="Tinos" panose="02020603050405020304" pitchFamily="18" charset="0"/>
              <a:cs typeface="Tinos" panose="02020603050405020304" pitchFamily="18" charset="0"/>
            </a:endParaRP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xmlns="" id="{E30B9BCF-732A-4E96-AA5F-52B379C84222}"/>
              </a:ext>
            </a:extLst>
          </p:cNvPr>
          <p:cNvSpPr txBox="1">
            <a:spLocks/>
          </p:cNvSpPr>
          <p:nvPr userDrawn="1"/>
        </p:nvSpPr>
        <p:spPr>
          <a:xfrm>
            <a:off x="11427160" y="6297031"/>
            <a:ext cx="501315" cy="312610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36B7D2-B98C-44FD-8D04-7EC62A564975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7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5">
            <a:extLst>
              <a:ext uri="{FF2B5EF4-FFF2-40B4-BE49-F238E27FC236}">
                <a16:creationId xmlns:a16="http://schemas.microsoft.com/office/drawing/2014/main" xmlns="" id="{3F35A760-8BF4-442E-A6AA-16DEDACF6350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:a16="http://schemas.microsoft.com/office/drawing/2014/main" xmlns="" id="{671A509F-8250-4FCD-B092-4CDD9B485ADC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:a16="http://schemas.microsoft.com/office/drawing/2014/main" xmlns="" id="{C8BB488A-E533-4EC2-92F5-79BEAA63EC3A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:a16="http://schemas.microsoft.com/office/drawing/2014/main" xmlns="" id="{866D90A7-021C-4189-A9B5-551520A706E3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:a16="http://schemas.microsoft.com/office/drawing/2014/main" xmlns="" id="{E14C2A37-FB26-4148-A34D-AD6A20AC8A17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C4D52184-37B0-4FCE-A517-5A334F2F626E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:a16="http://schemas.microsoft.com/office/drawing/2014/main" xmlns="" id="{C3998AFA-C28D-4B62-AE51-6FFC6B197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59082480-A114-4408-8F48-03E105483E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1202" y="3069000"/>
            <a:ext cx="3269595" cy="720000"/>
          </a:xfrm>
        </p:spPr>
        <p:txBody>
          <a:bodyPr anchor="ctr" anchorCtr="0">
            <a:no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87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773B34-C086-4511-8D63-6C6B68B5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79ACBD-1800-4D5D-9766-71424D9F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145355-8830-4FC0-B8DE-3105E0BAD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1A88-5110-4155-8A75-74339FBE916F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579789-8DDC-4C9A-9B98-F87F6181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875F66-93B7-4330-AB38-E13717D32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EF177-650F-48A7-A32E-928AB34B1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slugi.mosreg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i.mosreg.ru/" TargetMode="External"/><Relationship Id="rId2" Type="http://schemas.openxmlformats.org/officeDocument/2006/relationships/hyperlink" Target="mailto:mofrp@mosreg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.mosreg.ru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RusakovVV@airmo.ru" TargetMode="External"/><Relationship Id="rId13" Type="http://schemas.openxmlformats.org/officeDocument/2006/relationships/hyperlink" Target="mailto:Dzboyevgb@airmo.ru" TargetMode="External"/><Relationship Id="rId3" Type="http://schemas.openxmlformats.org/officeDocument/2006/relationships/hyperlink" Target="mailto:ZaytsevEV@airmo.ru" TargetMode="External"/><Relationship Id="rId7" Type="http://schemas.openxmlformats.org/officeDocument/2006/relationships/hyperlink" Target="mailto:KozlovaLA@airmo.ru" TargetMode="External"/><Relationship Id="rId12" Type="http://schemas.openxmlformats.org/officeDocument/2006/relationships/hyperlink" Target="mailto:SHCHerbatyukON@airmo.ru" TargetMode="External"/><Relationship Id="rId2" Type="http://schemas.openxmlformats.org/officeDocument/2006/relationships/hyperlink" Target="mailto:SHCHerbakovKV@airmo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mitrievVD@airmo.ru" TargetMode="External"/><Relationship Id="rId11" Type="http://schemas.openxmlformats.org/officeDocument/2006/relationships/hyperlink" Target="mailto:LavrovaNK@airmo.ru" TargetMode="External"/><Relationship Id="rId5" Type="http://schemas.openxmlformats.org/officeDocument/2006/relationships/hyperlink" Target="mailto:PopovaON@airmo.ru" TargetMode="External"/><Relationship Id="rId10" Type="http://schemas.openxmlformats.org/officeDocument/2006/relationships/hyperlink" Target="mailto:PetrievAA@airmo.ru" TargetMode="External"/><Relationship Id="rId4" Type="http://schemas.openxmlformats.org/officeDocument/2006/relationships/hyperlink" Target="mailto:PolyakovaAV@airmo.ru" TargetMode="External"/><Relationship Id="rId9" Type="http://schemas.openxmlformats.org/officeDocument/2006/relationships/hyperlink" Target="mailto:BakulinAV@airmo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5940A1C-7949-1F48-A30C-3C613EF719DE}"/>
              </a:ext>
            </a:extLst>
          </p:cNvPr>
          <p:cNvSpPr txBox="1"/>
          <p:nvPr/>
        </p:nvSpPr>
        <p:spPr>
          <a:xfrm>
            <a:off x="2076221" y="2745774"/>
            <a:ext cx="9523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Частичная компенсация затрат субъектам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МСП,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осуществляющим деятельность в сфере физической культуры 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спорта.</a:t>
            </a:r>
            <a:endParaRPr lang="ru-RU" sz="3200" b="1" dirty="0">
              <a:latin typeface="Arial" panose="020B0604020202020204" pitchFamily="34" charset="0"/>
              <a:ea typeface="Tino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xmlns="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5928852" y="4764754"/>
            <a:ext cx="5250426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СУБСИДИЯ, КАК МОТИВИРУЮЩИЙ ФАКТОР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err="1" smtClean="0"/>
              <a:t>Рейтингование</a:t>
            </a:r>
            <a:r>
              <a:rPr lang="ru-RU" sz="2400" dirty="0" smtClean="0"/>
              <a:t> заявок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500" y="1848659"/>
            <a:ext cx="11188699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/>
              <a:t>Оценка Заявлений проводится на основе рейтинга, составляемого по результатам балльной оценки </a:t>
            </a:r>
            <a:r>
              <a:rPr lang="ru-RU" sz="2000" dirty="0" smtClean="0"/>
              <a:t>следующих критериев: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ru-RU" sz="2000" b="1" dirty="0" smtClean="0"/>
              <a:t>Создание новых рабочих мест</a:t>
            </a:r>
            <a:r>
              <a:rPr lang="ru-RU" sz="2000" dirty="0" smtClean="0"/>
              <a:t>:</a:t>
            </a:r>
          </a:p>
          <a:p>
            <a:pPr algn="just">
              <a:spcAft>
                <a:spcPts val="600"/>
              </a:spcAft>
            </a:pPr>
            <a:r>
              <a:rPr lang="ru-RU" sz="2000" dirty="0" smtClean="0"/>
              <a:t>- объект введен в эксплуатацию – учитываются данные в год получения субсидии и следующий год;</a:t>
            </a:r>
          </a:p>
          <a:p>
            <a:pPr algn="just">
              <a:spcAft>
                <a:spcPts val="600"/>
              </a:spcAft>
            </a:pPr>
            <a:r>
              <a:rPr lang="ru-RU" sz="2000" dirty="0" smtClean="0"/>
              <a:t>- объект не введен </a:t>
            </a:r>
            <a:r>
              <a:rPr lang="ru-RU" sz="2000" dirty="0"/>
              <a:t>в эксплуатацию – учитываются данные в год следующий за годом получения субсидии и второй год, следующий за годом получения </a:t>
            </a:r>
            <a:r>
              <a:rPr lang="ru-RU" sz="2000" dirty="0" smtClean="0"/>
              <a:t>субсидии.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9600" y="984935"/>
            <a:ext cx="885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случае превышения потребностей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Заявителей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 лимитами бюджетных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ассигнований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2311" y="4136936"/>
            <a:ext cx="1136028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000" b="1" dirty="0" smtClean="0"/>
              <a:t>Процент </a:t>
            </a:r>
            <a:r>
              <a:rPr lang="ru-RU" sz="2000" b="1" dirty="0"/>
              <a:t>увеличения выручки </a:t>
            </a:r>
            <a:r>
              <a:rPr lang="ru-RU" sz="2000" dirty="0"/>
              <a:t>по итогам реализации предпринимательского </a:t>
            </a:r>
            <a:r>
              <a:rPr lang="ru-RU" sz="2000" dirty="0" smtClean="0"/>
              <a:t>проекта:</a:t>
            </a:r>
          </a:p>
          <a:p>
            <a:r>
              <a:rPr lang="ru-RU" sz="2000" dirty="0"/>
              <a:t>- объект введен в эксплуатацию (выручка за год, следующий за годом получения </a:t>
            </a:r>
            <a:r>
              <a:rPr lang="ru-RU" sz="2000" dirty="0" smtClean="0"/>
              <a:t>субсидии, / выручка </a:t>
            </a:r>
            <a:r>
              <a:rPr lang="ru-RU" sz="2000" dirty="0"/>
              <a:t>за год получения </a:t>
            </a:r>
            <a:r>
              <a:rPr lang="ru-RU" sz="2000" dirty="0" smtClean="0"/>
              <a:t>субсидии);</a:t>
            </a:r>
            <a:endParaRPr lang="ru-RU" sz="2000" dirty="0"/>
          </a:p>
          <a:p>
            <a:r>
              <a:rPr lang="ru-RU" sz="2000" dirty="0"/>
              <a:t>- объект не введен в эксплуатацию </a:t>
            </a:r>
            <a:r>
              <a:rPr lang="ru-RU" sz="2000" dirty="0" smtClean="0"/>
              <a:t>(</a:t>
            </a:r>
            <a:r>
              <a:rPr lang="ru-RU" sz="2000" dirty="0"/>
              <a:t>выручка за второй год, следующий за годом получения </a:t>
            </a:r>
            <a:r>
              <a:rPr lang="ru-RU" sz="2000" dirty="0" smtClean="0"/>
              <a:t>субсидии, / выручка </a:t>
            </a:r>
            <a:r>
              <a:rPr lang="ru-RU" sz="2000" dirty="0"/>
              <a:t>за год, следующий за годом получения </a:t>
            </a:r>
            <a:r>
              <a:rPr lang="ru-RU" sz="2000" dirty="0" smtClean="0"/>
              <a:t>субсидии).</a:t>
            </a:r>
            <a:endParaRPr lang="ru-RU" sz="2000" dirty="0"/>
          </a:p>
          <a:p>
            <a:endParaRPr lang="ru-RU" sz="2000" dirty="0" smtClean="0"/>
          </a:p>
          <a:p>
            <a:pPr marL="457200" indent="-457200">
              <a:buAutoNum type="arabicPeriod" startAt="2"/>
            </a:pP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7712" y="5836335"/>
            <a:ext cx="108014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3. </a:t>
            </a:r>
            <a:r>
              <a:rPr lang="ru-RU" sz="2000" b="1" dirty="0" smtClean="0"/>
              <a:t>Характеристики </a:t>
            </a:r>
            <a:r>
              <a:rPr lang="ru-RU" sz="2000" b="1" dirty="0"/>
              <a:t>спортивных сооружений </a:t>
            </a:r>
            <a:r>
              <a:rPr lang="ru-RU" sz="2000" dirty="0"/>
              <a:t>(архитектурно планировочные, объемно-планировочные </a:t>
            </a:r>
            <a:r>
              <a:rPr lang="ru-RU" sz="2000" dirty="0" smtClean="0"/>
              <a:t>особенности, уровень проведения спортивных мероприятий).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832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Алгоритм конкурсного отбора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81239"/>
              </p:ext>
            </p:extLst>
          </p:nvPr>
        </p:nvGraphicFramePr>
        <p:xfrm>
          <a:off x="475727" y="1143000"/>
          <a:ext cx="11373373" cy="5363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82"/>
                <a:gridCol w="3855091"/>
                <a:gridCol w="3200400"/>
                <a:gridCol w="3835400"/>
              </a:tblGrid>
              <a:tr h="622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Этап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Комментарии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06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Подача заявок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02.09.2019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01.10.2019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Портал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госуслуг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Московской области (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http://uslugi.mosreg.ru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21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заявок , выездные обследования.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02.10.2019 – 06.11.2019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ГКУ МО «МОЦПП»,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МИИ МО,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ОМСУ.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73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Конкурсной комиссии,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издание Приказа 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Мининвеста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08.11.2019 – 22.11.2019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525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заявителя о результате рассмотрения заявления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22.11.2019 – 27.11.2019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Отправка уведомления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личный кабинет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http://uslugi.mosreg.ru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5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Перечисление субсидии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28.11.2019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17.12.2019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086850" y="558106"/>
            <a:ext cx="1968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</a:t>
            </a:r>
            <a:endParaRPr lang="ru-RU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0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D69B0C6F-20A3-4750-90AA-0F2BD166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Иные меры поддержки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DF94B093-8F7F-481E-B568-5B8DC39ACFA7}"/>
              </a:ext>
            </a:extLst>
          </p:cNvPr>
          <p:cNvSpPr/>
          <p:nvPr/>
        </p:nvSpPr>
        <p:spPr>
          <a:xfrm>
            <a:off x="3521088" y="835691"/>
            <a:ext cx="772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 и Лизинг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8">
            <a:extLst>
              <a:ext uri="{FF2B5EF4-FFF2-40B4-BE49-F238E27FC236}">
                <a16:creationId xmlns:a16="http://schemas.microsoft.com/office/drawing/2014/main" xmlns="" id="{33C9906D-4ECA-4757-9FE4-03C1C31382D9}"/>
              </a:ext>
            </a:extLst>
          </p:cNvPr>
          <p:cNvCxnSpPr/>
          <p:nvPr/>
        </p:nvCxnSpPr>
        <p:spPr>
          <a:xfrm flipV="1">
            <a:off x="6155133" y="5919076"/>
            <a:ext cx="288032" cy="463544"/>
          </a:xfrm>
          <a:prstGeom prst="line">
            <a:avLst/>
          </a:prstGeom>
          <a:ln w="317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44205"/>
              </p:ext>
            </p:extLst>
          </p:nvPr>
        </p:nvGraphicFramePr>
        <p:xfrm>
          <a:off x="215597" y="1289072"/>
          <a:ext cx="11879072" cy="53591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5800"/>
                <a:gridCol w="8973272"/>
              </a:tblGrid>
              <a:tr h="49592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1. МОДЕРНИЗАЦИЯ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3 этап 16.09.2019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15.10.2019  бюджет – 150 млн руб.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9144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сельское, лесное хозяйство, охота, рыболовство и рыбоводство;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обрабатывающие производства;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код 38.2 раздела Е. Водоснабжение, водоотведение, организация сбора и утилизации отходов, деятельность по ликвидации загрязнений.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875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 затрат / 10 млн руб.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929">
                <a:tc>
                  <a:txBody>
                    <a:bodyPr/>
                    <a:lstStyle/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ЛИЗИНГ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3 этап 16.09.2019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15.10.2019  бюджет – 50 млн руб.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2246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сельское, лесное хозяйство, охота, рыболовство и рыбоводство;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обрабатывающие производства,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38.2 раздела 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-малые гостиницы от 16 до 50 номеров </a:t>
                      </a:r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(ГОСТ Р 54606 – 2011) 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рестораны,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кафе </a:t>
                      </a:r>
                    </a:p>
                    <a:p>
                      <a:pPr algn="l"/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 исторических поселениях МО (ППМО №771/43); Территориях роста (РПМО №823-РП); </a:t>
                      </a:r>
                      <a:r>
                        <a:rPr lang="ru-RU" sz="20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наукоградах</a:t>
                      </a:r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70 % аванса / 5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млн руб.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04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D69B0C6F-20A3-4750-90AA-0F2BD166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Иные меры поддержки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DF94B093-8F7F-481E-B568-5B8DC39ACFA7}"/>
              </a:ext>
            </a:extLst>
          </p:cNvPr>
          <p:cNvSpPr/>
          <p:nvPr/>
        </p:nvSpPr>
        <p:spPr>
          <a:xfrm>
            <a:off x="3521088" y="835691"/>
            <a:ext cx="772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 предпринимательство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8">
            <a:extLst>
              <a:ext uri="{FF2B5EF4-FFF2-40B4-BE49-F238E27FC236}">
                <a16:creationId xmlns:a16="http://schemas.microsoft.com/office/drawing/2014/main" xmlns="" id="{33C9906D-4ECA-4757-9FE4-03C1C31382D9}"/>
              </a:ext>
            </a:extLst>
          </p:cNvPr>
          <p:cNvCxnSpPr/>
          <p:nvPr/>
        </p:nvCxnSpPr>
        <p:spPr>
          <a:xfrm flipV="1">
            <a:off x="6155133" y="5919076"/>
            <a:ext cx="288032" cy="463544"/>
          </a:xfrm>
          <a:prstGeom prst="line">
            <a:avLst/>
          </a:prstGeom>
          <a:ln w="317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0033"/>
              </p:ext>
            </p:extLst>
          </p:nvPr>
        </p:nvGraphicFramePr>
        <p:xfrm>
          <a:off x="456897" y="1225572"/>
          <a:ext cx="11785903" cy="56550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3009"/>
                <a:gridCol w="8902894"/>
              </a:tblGrid>
              <a:tr h="72600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3. Социальное предпринимательство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01.08.2019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30.08.2019  бюджет – 100 млн руб.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47139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целевая аудитория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социальное обслуживание граждан, услуги здравоохранения;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физкультурно-оздоровительная деятельность,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реабилитация инвалидов;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занятий в детских и молодежных кружках, секциях, студиях;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развитие детских центров;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производство и (или) реализация медицинской техники, протезно-ортопедических       изделий, а также технических средств, включая автомототранспорт, материалов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для профилактики инвалидности или реабилитации инвалидов;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культурно-просветительской деятельности (музеи, театры, школы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студии, музыкальные учреждения, творческие мастерские);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образовательных услуг группам граждан, имеющим ограниченный   доступ к образовательным финансовая поддержкам, ремесленничество.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0383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 затрат / 2 млн руб., 3 млн руб. (создание ясельных групп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499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3819525"/>
            <a:ext cx="6642100" cy="2866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Подача заявки через РПГУ</a:t>
            </a:r>
            <a:endParaRPr lang="ru-RU" sz="2400" dirty="0"/>
          </a:p>
        </p:txBody>
      </p:sp>
      <p:pic>
        <p:nvPicPr>
          <p:cNvPr id="4" name="Изображение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321" y="1346200"/>
            <a:ext cx="4745286" cy="10081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63600" y="1470900"/>
            <a:ext cx="594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Войти на </a:t>
            </a:r>
            <a:r>
              <a:rPr lang="ru-RU" sz="2000" dirty="0"/>
              <a:t>Региональный портал </a:t>
            </a:r>
            <a:r>
              <a:rPr lang="ru-RU" sz="2000" dirty="0" err="1"/>
              <a:t>госуслуг</a:t>
            </a:r>
            <a:r>
              <a:rPr lang="ru-RU" sz="2000" dirty="0"/>
              <a:t> Московской области</a:t>
            </a:r>
            <a:r>
              <a:rPr lang="ru-RU" sz="2000" dirty="0" smtClean="0"/>
              <a:t> 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1532" y="15672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1.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229" y="2590800"/>
            <a:ext cx="4872878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927100" y="2664700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Авторизоваться на портале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6932" y="26848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2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8621" y="4163300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Найти и выбрать  необходимую услугу </a:t>
            </a:r>
          </a:p>
          <a:p>
            <a:pPr algn="just"/>
            <a:r>
              <a:rPr lang="ru-RU" sz="2000" dirty="0" smtClean="0"/>
              <a:t>(написать в поисковой строке </a:t>
            </a:r>
          </a:p>
          <a:p>
            <a:pPr algn="just"/>
            <a:r>
              <a:rPr lang="ru-RU" sz="2000" dirty="0" smtClean="0"/>
              <a:t> слово - «субсидии»)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16553" y="41834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3.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30787" y="5512601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Далее следовать подсказкам системы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08719" y="5532742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889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554933"/>
            <a:ext cx="8695035" cy="376384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Консультирование </a:t>
            </a:r>
            <a:r>
              <a:rPr lang="ru-RU" sz="2400" dirty="0"/>
              <a:t>по вопросам предоставления субсидий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600" y="1889831"/>
            <a:ext cx="112903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ГКУ МО «Московский областной центр поддержки предпринимательства»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Очные консультации: </a:t>
            </a:r>
            <a:r>
              <a:rPr lang="ru-RU" sz="2200" dirty="0"/>
              <a:t>г. Красногорск, бульвар Строителей, д.2, 3 этаж</a:t>
            </a:r>
            <a:r>
              <a:rPr lang="ru-RU" sz="22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Письменные консультации:  </a:t>
            </a:r>
            <a:r>
              <a:rPr lang="en-US" sz="2200" dirty="0" smtClean="0">
                <a:hlinkClick r:id="rId2"/>
              </a:rPr>
              <a:t>mofrp@mosreg.ru</a:t>
            </a:r>
            <a:endParaRPr lang="ru-RU" sz="2200" dirty="0" smtClean="0"/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Телефонные консультации: </a:t>
            </a:r>
            <a:r>
              <a:rPr lang="ru-RU" sz="2200" dirty="0"/>
              <a:t>+7 (495) </a:t>
            </a:r>
            <a:r>
              <a:rPr lang="ru-RU" sz="2200" dirty="0" smtClean="0"/>
              <a:t>109-07-07 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Сайт: </a:t>
            </a:r>
            <a:r>
              <a:rPr lang="en-US" sz="2200" dirty="0" smtClean="0"/>
              <a:t>www.fpmo.ru</a:t>
            </a:r>
            <a:endParaRPr lang="ru-RU" sz="2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63600" y="4449588"/>
            <a:ext cx="112903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Министерство инвестиций и инноваций Московской области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Сайт: </a:t>
            </a:r>
            <a:r>
              <a:rPr lang="en-US" sz="2200" dirty="0" smtClean="0">
                <a:hlinkClick r:id="rId3"/>
              </a:rPr>
              <a:t>www.mii.mosreg.ru</a:t>
            </a:r>
            <a:r>
              <a:rPr lang="en-US" sz="2200" dirty="0" smtClean="0"/>
              <a:t>    </a:t>
            </a:r>
            <a:r>
              <a:rPr lang="en-US" sz="2200" dirty="0" smtClean="0">
                <a:hlinkClick r:id="rId4"/>
              </a:rPr>
              <a:t>www.mb.mosreg.ru</a:t>
            </a:r>
            <a:endParaRPr lang="en-US" sz="2200" dirty="0"/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3307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865" y="377133"/>
            <a:ext cx="8695035" cy="376384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Консультирование </a:t>
            </a:r>
            <a:r>
              <a:rPr lang="ru-RU" sz="2400" dirty="0"/>
              <a:t>по вопросам предоставления </a:t>
            </a:r>
            <a:r>
              <a:rPr lang="ru-RU" sz="2400" dirty="0" smtClean="0"/>
              <a:t>субсидий – центры «Мой Бизнес»</a:t>
            </a:r>
            <a:endParaRPr lang="ru-RU" sz="24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5873B10C-0AF2-4DEC-BDC3-BBB4EC8F3B6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51880399"/>
              </p:ext>
            </p:extLst>
          </p:nvPr>
        </p:nvGraphicFramePr>
        <p:xfrm>
          <a:off x="384176" y="1260669"/>
          <a:ext cx="11496674" cy="5375643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59740">
                  <a:extLst>
                    <a:ext uri="{9D8B030D-6E8A-4147-A177-3AD203B41FA5}">
                      <a16:colId xmlns:a16="http://schemas.microsoft.com/office/drawing/2014/main" xmlns="" val="1428747295"/>
                    </a:ext>
                  </a:extLst>
                </a:gridCol>
                <a:gridCol w="3159169">
                  <a:extLst>
                    <a:ext uri="{9D8B030D-6E8A-4147-A177-3AD203B41FA5}">
                      <a16:colId xmlns:a16="http://schemas.microsoft.com/office/drawing/2014/main" xmlns="" val="2796249603"/>
                    </a:ext>
                  </a:extLst>
                </a:gridCol>
                <a:gridCol w="1586490"/>
                <a:gridCol w="2724150">
                  <a:extLst>
                    <a:ext uri="{9D8B030D-6E8A-4147-A177-3AD203B41FA5}">
                      <a16:colId xmlns:a16="http://schemas.microsoft.com/office/drawing/2014/main" xmlns="" val="2232212050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xmlns="" val="2882196979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xmlns="" val="2889674254"/>
                    </a:ext>
                  </a:extLst>
                </a:gridCol>
              </a:tblGrid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Мун</a:t>
                      </a:r>
                      <a:r>
                        <a:rPr lang="en-US" dirty="0" smtClean="0"/>
                        <a:t>.</a:t>
                      </a:r>
                      <a:r>
                        <a:rPr lang="ru-RU" dirty="0" smtClean="0"/>
                        <a:t>образование</a:t>
                      </a:r>
                      <a:r>
                        <a:rPr lang="ru-RU" dirty="0"/>
                        <a:t>, </a:t>
                      </a:r>
                      <a:r>
                        <a:rPr lang="ru-RU" dirty="0" smtClean="0"/>
                        <a:t>адрес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Тел.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ФИО руководителя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Контакты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2515826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Богородский, Ногинск,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ул. Рогожская, д.81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8-499-645-64-19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Щербаков Кирилл Викторович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8 903-584-58-12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SHCHerbakovKV@airmo.ru</a:t>
                      </a:r>
                      <a:r>
                        <a:rPr lang="en-US" sz="1400" b="0" i="0" u="sng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i="0" u="sng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5123686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Волоколамск, Октябрьская площадь, 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8 499-645-64-12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Зайцев Евгений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8 916-397-21-10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3"/>
                        </a:rPr>
                        <a:t>ZaytsevEV@airmo.ru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7669393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Дмитров, ул. Профессиональная,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д.1а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8 499 -645-64-18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Полякова Анна Владимировна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8 968-729-12-75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4"/>
                        </a:rPr>
                        <a:t>PolyakovaAV@airmo.ru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5457764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Истра, пл. Революции, д. 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499-645-64-10 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Попова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8 917-563-63-37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5"/>
                        </a:rPr>
                        <a:t>PopovaON@airmo.ru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41943564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Коломна, ул. Уманская, д. 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499-645-64-14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Дмитриев Виктор Денисович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8 968-800-01-10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6"/>
                        </a:rPr>
                        <a:t>DmitrievVD@airmo.ru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75861397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Королев, ул. Трудовая, д.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499-645-64-16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Козлова Людмила Анатольевна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8 903-746-69-93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7"/>
                        </a:rPr>
                        <a:t>KozlovaLA@airmo.ru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12565503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Люберцы, ул. Смирновская, д.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499-645-64-13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Русаков Владимир Валерьевич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8 964-799-80-82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8"/>
                        </a:rPr>
                        <a:t>RusakovVV@airmo.ru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8900942"/>
                  </a:ext>
                </a:extLst>
              </a:tr>
              <a:tr h="42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Можайск,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ул. Красных партизан, 4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499-645-64-20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Бакулин Александр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8 926-618-05-62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9"/>
                        </a:rPr>
                        <a:t>BakulinAV@airmo.ru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82806047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Орехово-Зуево, ул. Ленина, д. 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499-645-64-17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Петриев Артем Андреевич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8 977-147-48-61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10"/>
                        </a:rPr>
                        <a:t>PetrievAA@airmo.ru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87821065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Реутов, ул. Победы, д.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499-645-64-15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Лаврова Наталья Константиновна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8 925-768-24-26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11"/>
                        </a:rPr>
                        <a:t>LavrovaNK@airmo.ru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82532928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Солнечногорск, ул. Тельнова, д. 3/2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Щербатюк</a:t>
                      </a:r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8 906-065- 65-38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SHCHerbatyukON@airmo.ru</a:t>
                      </a:r>
                      <a:r>
                        <a:rPr lang="ru-RU" sz="1400" b="0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8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Красногорск, бул. Строителей, д. 2 (Центральный офис)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499-645-64-00</a:t>
                      </a:r>
                    </a:p>
                    <a:p>
                      <a:pPr algn="l" rtl="0" fontAlgn="b"/>
                      <a:r>
                        <a:rPr lang="ru-RU" sz="1400" b="1" i="0" u="none" strike="noStrike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499-645-64-01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Дзбоев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Глеб Борисович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8 985-288-35-98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dirty="0" smtClean="0">
                          <a:solidFill>
                            <a:srgbClr val="623B2A"/>
                          </a:solidFill>
                          <a:latin typeface="+mn-lt"/>
                          <a:hlinkClick r:id="rId13"/>
                        </a:rPr>
                        <a:t>DzboyevGB@airmo.ru</a:t>
                      </a:r>
                      <a:r>
                        <a:rPr lang="en-US" sz="1400" b="0" dirty="0" smtClean="0">
                          <a:solidFill>
                            <a:srgbClr val="623B2A"/>
                          </a:solidFill>
                          <a:latin typeface="+mn-lt"/>
                        </a:rPr>
                        <a:t> </a:t>
                      </a:r>
                      <a:endParaRPr lang="en-US" sz="1400" b="0" i="0" u="sng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7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Лица, имеющие </a:t>
            </a:r>
            <a:r>
              <a:rPr lang="ru-RU" sz="2400" dirty="0"/>
              <a:t>право на получение Субсидии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971413" y="1369286"/>
            <a:ext cx="10801487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ЮЛ и ИП, </a:t>
            </a:r>
            <a:r>
              <a:rPr lang="ru-RU" sz="2200" b="1" dirty="0"/>
              <a:t>осуществляющие деятельность на территории Московской области в сфере физической культуры и спорта </a:t>
            </a:r>
            <a:r>
              <a:rPr lang="ru-RU" sz="2200" dirty="0"/>
              <a:t>по видам деятельности, включенным в раздел </a:t>
            </a:r>
            <a:r>
              <a:rPr lang="en-US" sz="2200" dirty="0"/>
              <a:t>R</a:t>
            </a:r>
            <a:r>
              <a:rPr lang="ru-RU" sz="2200" dirty="0"/>
              <a:t>, коды 93.1 (кроме кода </a:t>
            </a:r>
            <a:r>
              <a:rPr lang="ru-RU" sz="2200" dirty="0" smtClean="0"/>
              <a:t>93.13 – </a:t>
            </a:r>
            <a:r>
              <a:rPr lang="ru-RU" sz="2200" i="1" dirty="0" smtClean="0"/>
              <a:t>деятельность фитнесс - центров</a:t>
            </a:r>
            <a:r>
              <a:rPr lang="ru-RU" sz="2200" dirty="0" smtClean="0"/>
              <a:t>) </a:t>
            </a:r>
            <a:r>
              <a:rPr lang="ru-RU" sz="2200" dirty="0"/>
              <a:t>и 93.29 (в части деятельности горнолыжных комплексов) Общероссийского классификатора видов экономической деятельности (ОК 029-2014 (КДЕС ред. 2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412" y="3581738"/>
            <a:ext cx="108014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/>
              <a:t>ЮЛ и ИП, оказывающие услуги по предоставлению права временного владения и пользования или временного пользования на спортивные сооружения на территории Московской области</a:t>
            </a:r>
            <a:r>
              <a:rPr lang="ru-RU" sz="2200" dirty="0"/>
              <a:t>, осуществляющие деятельность по видам деятельности, включенным в раздел L, код </a:t>
            </a:r>
            <a:r>
              <a:rPr lang="ru-RU" sz="2200" dirty="0" smtClean="0"/>
              <a:t>68.20 (</a:t>
            </a:r>
            <a:r>
              <a:rPr lang="ru-RU" sz="2200" i="1" dirty="0" smtClean="0"/>
              <a:t>аренда и управление недвижимым имуществом</a:t>
            </a:r>
            <a:r>
              <a:rPr lang="ru-RU" sz="2200" dirty="0" smtClean="0"/>
              <a:t>) </a:t>
            </a:r>
            <a:r>
              <a:rPr lang="ru-RU" sz="2200" dirty="0"/>
              <a:t>Общероссийского классификатора видов экономической деятельности (ОК 029-2014 (КДЕС ред. 2).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6900" y="13692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2044" y="35817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5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Требования к Заявителю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971413" y="1305786"/>
            <a:ext cx="108014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Р</a:t>
            </a:r>
            <a:r>
              <a:rPr lang="ru-RU" sz="2200" dirty="0" smtClean="0"/>
              <a:t>егистрация </a:t>
            </a:r>
            <a:r>
              <a:rPr lang="ru-RU" sz="2200" dirty="0"/>
              <a:t>в качестве юридического лица или индивидуального предпринимателя на территории Московской </a:t>
            </a:r>
            <a:r>
              <a:rPr lang="ru-RU" sz="2200" dirty="0" smtClean="0"/>
              <a:t>области и  </a:t>
            </a:r>
            <a:r>
              <a:rPr lang="ru-RU" sz="2200" b="1" dirty="0"/>
              <a:t>отнесение к категории субъектов малого и среднего предпринимательства </a:t>
            </a:r>
            <a:r>
              <a:rPr lang="ru-RU" sz="2200" dirty="0"/>
              <a:t>в соответствии с </a:t>
            </a:r>
            <a:r>
              <a:rPr lang="ru-RU" sz="2200" dirty="0" smtClean="0"/>
              <a:t>209-ФЗ.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412" y="2629238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Р</a:t>
            </a:r>
            <a:r>
              <a:rPr lang="ru-RU" sz="2200" dirty="0" smtClean="0"/>
              <a:t>азмер </a:t>
            </a:r>
            <a:r>
              <a:rPr lang="ru-RU" sz="2200" dirty="0"/>
              <a:t>среднемесячной заработной платы работников </a:t>
            </a:r>
            <a:r>
              <a:rPr lang="ru-RU" sz="2200" dirty="0" smtClean="0"/>
              <a:t> </a:t>
            </a:r>
            <a:r>
              <a:rPr lang="ru-RU" sz="2200" dirty="0"/>
              <a:t>составляет </a:t>
            </a:r>
            <a:r>
              <a:rPr lang="ru-RU" sz="2200" b="1" dirty="0"/>
              <a:t>не менее величины минимальной заработной платы </a:t>
            </a:r>
            <a:r>
              <a:rPr lang="ru-RU" sz="2200" dirty="0"/>
              <a:t>на территории Московской </a:t>
            </a:r>
            <a:r>
              <a:rPr lang="ru-RU" sz="2200" dirty="0" smtClean="0"/>
              <a:t>области (</a:t>
            </a:r>
            <a:r>
              <a:rPr lang="ru-RU" sz="2200" i="1" dirty="0" smtClean="0"/>
              <a:t>14 200,0 руб.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96900" y="13057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2044" y="25911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0612" y="3543638"/>
            <a:ext cx="108014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Требования</a:t>
            </a:r>
            <a:r>
              <a:rPr lang="ru-RU" sz="2200" dirty="0"/>
              <a:t>, которым должно соответствовать Заявитель </a:t>
            </a:r>
            <a:r>
              <a:rPr lang="ru-RU" sz="2200" b="1" dirty="0"/>
              <a:t>на дату подачи Заявления</a:t>
            </a:r>
            <a:r>
              <a:rPr lang="ru-RU" sz="2200" dirty="0"/>
              <a:t> </a:t>
            </a:r>
            <a:r>
              <a:rPr lang="ru-RU" sz="22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/>
              <a:t>отсутствие </a:t>
            </a:r>
            <a:r>
              <a:rPr lang="ru-RU" sz="2200" dirty="0"/>
              <a:t>задолженности по налогам, сборам и иным обязательным </a:t>
            </a:r>
            <a:r>
              <a:rPr lang="ru-RU" sz="2200" dirty="0" smtClean="0"/>
              <a:t>платежам</a:t>
            </a:r>
          </a:p>
          <a:p>
            <a:pPr marL="342900" indent="-342900" algn="just">
              <a:buFontTx/>
              <a:buChar char="-"/>
            </a:pPr>
            <a:r>
              <a:rPr lang="ru-RU" sz="2200" dirty="0"/>
              <a:t>отсутствие процесса реорганизации, ликвидации, </a:t>
            </a:r>
            <a:r>
              <a:rPr lang="ru-RU" sz="2200" dirty="0" smtClean="0"/>
              <a:t>банкротства,</a:t>
            </a:r>
            <a:r>
              <a:rPr lang="ru-RU" sz="2200" dirty="0"/>
              <a:t> деятельность лица не </a:t>
            </a:r>
            <a:r>
              <a:rPr lang="ru-RU" sz="2200" dirty="0" smtClean="0"/>
              <a:t>приостановлена</a:t>
            </a:r>
          </a:p>
          <a:p>
            <a:pPr marL="342900" indent="-342900" algn="just">
              <a:buFontTx/>
              <a:buChar char="-"/>
            </a:pPr>
            <a:endParaRPr lang="ru-RU" sz="2200" dirty="0"/>
          </a:p>
          <a:p>
            <a:pPr marL="342900" indent="-342900" algn="just">
              <a:buFontTx/>
              <a:buChar char="-"/>
            </a:pPr>
            <a:endParaRPr lang="ru-RU" sz="2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11244" y="35055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0612" y="5080338"/>
            <a:ext cx="1080148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/>
              <a:t>Заявитель</a:t>
            </a:r>
            <a:r>
              <a:rPr lang="ru-RU" sz="2200" dirty="0"/>
              <a:t> </a:t>
            </a:r>
            <a:r>
              <a:rPr lang="ru-RU" sz="2200" b="1" dirty="0"/>
              <a:t>не является</a:t>
            </a:r>
            <a:r>
              <a:rPr lang="ru-RU" sz="2200" dirty="0"/>
              <a:t> кредитной организацией, страховой организацией (за исключением потребительских кооперативов), инвестиционным фондом, негосударственным пенсионным фондом, профессиональным участником рынка ценных бумаг, ломбардом, участником соглашений о разделе продукции.</a:t>
            </a:r>
          </a:p>
          <a:p>
            <a:pPr marL="342900" indent="-342900" algn="just">
              <a:buFontTx/>
              <a:buChar char="-"/>
            </a:pPr>
            <a:endParaRPr lang="ru-RU" sz="22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11244" y="50930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4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3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Состав затрат, подлежащих компенсации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174613" y="1801086"/>
            <a:ext cx="108014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/>
              <a:t>И</a:t>
            </a:r>
            <a:r>
              <a:rPr lang="ru-RU" sz="2200" dirty="0" smtClean="0"/>
              <a:t>нженерные </a:t>
            </a:r>
            <a:r>
              <a:rPr lang="ru-RU" sz="2200" dirty="0"/>
              <a:t>изыскания, </a:t>
            </a:r>
            <a:r>
              <a:rPr lang="ru-RU" sz="2200" dirty="0" smtClean="0"/>
              <a:t>проектная документация, </a:t>
            </a:r>
            <a:r>
              <a:rPr lang="ru-RU" sz="2200" dirty="0"/>
              <a:t>получение исходно-разрешительной документации, необходимые для осуществления строительства и (или) реконструкции и ввода спортивных сооружений в эксплуатацию (в том числе лицензии, разрешения, согласования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74612" y="3327738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Ремонтно-отделочные </a:t>
            </a:r>
            <a:r>
              <a:rPr lang="ru-RU" sz="2200" dirty="0"/>
              <a:t>работы, в том числе капитальный ремонт, спортивных </a:t>
            </a:r>
            <a:r>
              <a:rPr lang="ru-RU" sz="2200" dirty="0" smtClean="0"/>
              <a:t>сооружений.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" y="18010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5244" y="32896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61912" y="4153238"/>
            <a:ext cx="108014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Создание объектов инженерной инфраструктуры, (объекты </a:t>
            </a:r>
            <a:r>
              <a:rPr lang="ru-RU" sz="2200" dirty="0"/>
              <a:t>газо-, электро-, тепло-, газораспределения, водоснабжения, водоотведения, канализации, водозаборных сооружений, а также локальные очистные сооружения, созданные для нужд спортивных </a:t>
            </a:r>
            <a:r>
              <a:rPr lang="ru-RU" sz="2200" dirty="0" smtClean="0"/>
              <a:t>сооружений), в </a:t>
            </a:r>
            <a:r>
              <a:rPr lang="ru-RU" sz="2200" dirty="0"/>
              <a:t>том числе правомерно находящиеся как в пределах земельного участка, на котором расположено спортивное сооружение, так и за его </a:t>
            </a:r>
            <a:r>
              <a:rPr lang="ru-RU" sz="2200" dirty="0" smtClean="0"/>
              <a:t>пределами.</a:t>
            </a:r>
            <a:endParaRPr lang="ru-RU" sz="2200" dirty="0"/>
          </a:p>
          <a:p>
            <a:pPr algn="just"/>
            <a:r>
              <a:rPr lang="ru-RU" sz="2200" dirty="0" smtClean="0"/>
              <a:t> 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752544" y="41151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6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Состав затрат, подлежащих компенсации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61912" y="3358397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Приобретение </a:t>
            </a:r>
            <a:r>
              <a:rPr lang="ru-RU" sz="2200" dirty="0"/>
              <a:t>спортивного оборудования, относящегося ко второй и выше амортизационным </a:t>
            </a:r>
            <a:r>
              <a:rPr lang="ru-RU" sz="2200" dirty="0" smtClean="0"/>
              <a:t>группам.</a:t>
            </a:r>
            <a:endParaRPr lang="ru-RU" sz="22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174613" y="1801086"/>
            <a:ext cx="108014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/>
              <a:t>Приобретение </a:t>
            </a:r>
            <a:r>
              <a:rPr lang="ru-RU" sz="2200" dirty="0"/>
              <a:t>и монтаж инженерных систем, в том числе систем отопления, вентиляции и кондиционирования, водоснабжения и водоотведения, слаботочных систем и внутренней электрики, систем видеонаблюдения, контроля и управления доступом, систем пожаротушения, пожарной </a:t>
            </a:r>
            <a:r>
              <a:rPr lang="ru-RU" sz="2200" dirty="0" smtClean="0"/>
              <a:t>сигнализации.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" y="18010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4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5244" y="33658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61912" y="4267538"/>
            <a:ext cx="108014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Выплата </a:t>
            </a:r>
            <a:r>
              <a:rPr lang="ru-RU" sz="2200" dirty="0"/>
              <a:t>процентов по кредитам и займам, средства которых направлены на совершение указанных выше расходов (за исключением процентов, начисленных и уплаченных по просроченной ссудной задолженности).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2544" y="42675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6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7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Размер субсидии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17412" y="1407386"/>
            <a:ext cx="10801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800" dirty="0" smtClean="0"/>
              <a:t>Максимальный размер субсидии </a:t>
            </a:r>
            <a:r>
              <a:rPr lang="ru-RU" sz="2800" b="1" dirty="0" smtClean="0"/>
              <a:t>– 10 млн руб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7412" y="2120324"/>
            <a:ext cx="949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Компенсация </a:t>
            </a:r>
            <a:r>
              <a:rPr lang="ru-RU" sz="2800" b="1" dirty="0"/>
              <a:t>не более 50 процентов </a:t>
            </a:r>
            <a:r>
              <a:rPr lang="ru-RU" sz="2800" dirty="0"/>
              <a:t>произведенных затрат</a:t>
            </a:r>
            <a:r>
              <a:rPr lang="ru-RU" dirty="0"/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7412" y="2855149"/>
            <a:ext cx="11106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Компенсации </a:t>
            </a:r>
            <a:r>
              <a:rPr lang="ru-RU" sz="2800" b="1" dirty="0" smtClean="0"/>
              <a:t>подлежат затраты года объявления конкурсного отбора и трех лет, предшествующих </a:t>
            </a:r>
            <a:r>
              <a:rPr lang="ru-RU" sz="2800" dirty="0" smtClean="0"/>
              <a:t>году объявления конкурсного отбора.</a:t>
            </a:r>
            <a:endParaRPr lang="ru-RU" sz="280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772921" y="5458124"/>
            <a:ext cx="9385300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на 2019 год – 98 млн руб.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717412" y="3932999"/>
            <a:ext cx="10471288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Заявитель самостоятельно определяет  состав затрат, предоставляемых на компенсацию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4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Обязательства, отчетность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819013" y="1178786"/>
            <a:ext cx="109601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ru-RU" sz="2200" dirty="0" smtClean="0"/>
          </a:p>
          <a:p>
            <a:pPr algn="just">
              <a:spcAft>
                <a:spcPts val="600"/>
              </a:spcAft>
            </a:pPr>
            <a:r>
              <a:rPr lang="ru-RU" sz="2200" dirty="0"/>
              <a:t>Ввод в эксплуатацию спортивного сооружения </a:t>
            </a:r>
            <a:r>
              <a:rPr lang="ru-RU" sz="2200" b="1" dirty="0" smtClean="0"/>
              <a:t>до даты подачи заявления </a:t>
            </a:r>
            <a:r>
              <a:rPr lang="ru-RU" sz="2200" dirty="0" smtClean="0"/>
              <a:t>на предоставление субсидии</a:t>
            </a:r>
          </a:p>
          <a:p>
            <a:pPr algn="just">
              <a:spcAft>
                <a:spcPts val="600"/>
              </a:spcAft>
            </a:pP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(предоставляются </a:t>
            </a:r>
            <a:r>
              <a:rPr lang="ru-RU" sz="2200" b="1" dirty="0">
                <a:solidFill>
                  <a:schemeClr val="accent6"/>
                </a:solidFill>
                <a:cs typeface="Arial" panose="020B0604020202020204" pitchFamily="34" charset="0"/>
              </a:rPr>
              <a:t>документы о вводе в эксплуатацию спортивного </a:t>
            </a: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сооружения) </a:t>
            </a:r>
            <a:endParaRPr lang="ru-RU" sz="2200" b="1" dirty="0">
              <a:solidFill>
                <a:schemeClr val="accent6"/>
              </a:solidFill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Tx/>
              <a:buChar char="-"/>
            </a:pPr>
            <a:endParaRPr lang="ru-RU" sz="2200" dirty="0" smtClean="0"/>
          </a:p>
          <a:p>
            <a:pPr marL="342900" indent="-342900" algn="just">
              <a:spcAft>
                <a:spcPts val="600"/>
              </a:spcAft>
              <a:buFontTx/>
              <a:buChar char="-"/>
            </a:pPr>
            <a:endParaRPr lang="ru-RU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" y="1595653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72912" y="3019242"/>
            <a:ext cx="666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r>
              <a:rPr lang="ru-RU" sz="2400" dirty="0" smtClean="0"/>
              <a:t>1.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36412" y="4849393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9013" y="3018964"/>
            <a:ext cx="1096009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/>
              <a:t>Ввод в эксплуатацию спортивного сооружения </a:t>
            </a:r>
            <a:r>
              <a:rPr lang="ru-RU" sz="2200" b="1" dirty="0"/>
              <a:t>до 1 сентября года, следующего за годом получения Субсидии </a:t>
            </a:r>
            <a:endParaRPr lang="ru-RU" sz="2200" dirty="0"/>
          </a:p>
          <a:p>
            <a:pPr algn="just">
              <a:spcAft>
                <a:spcPts val="600"/>
              </a:spcAft>
            </a:pPr>
            <a:r>
              <a:rPr lang="ru-RU" sz="2200" b="1" dirty="0">
                <a:solidFill>
                  <a:schemeClr val="accent6"/>
                </a:solidFill>
                <a:cs typeface="Arial" panose="020B0604020202020204" pitchFamily="34" charset="0"/>
              </a:rPr>
              <a:t>(составляется обязательство о представлении документов о вводе в эксплуатацию спортивного сооружения)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42813" y="4847764"/>
            <a:ext cx="10960099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/>
              <a:t>Предоставление отчета об эффективности использования субсидии до 30 января следующего года.</a:t>
            </a:r>
            <a:endParaRPr lang="ru-RU" sz="2200" dirty="0"/>
          </a:p>
          <a:p>
            <a:pPr algn="just">
              <a:spcAft>
                <a:spcPts val="600"/>
              </a:spcAft>
            </a:pP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(отчет предоставляется ежегодно, в течение трех лет)</a:t>
            </a:r>
            <a:endParaRPr lang="ru-RU" sz="2200" b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Пакет документов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6900" y="959535"/>
            <a:ext cx="843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Предоставляются электронные образы оригиналов документов</a:t>
            </a:r>
            <a:endParaRPr lang="ru-RU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1612" y="1491497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Документы, подтверждающие права на земельный участок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04944" y="1498938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58900" y="1966200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Документы</a:t>
            </a:r>
            <a:r>
              <a:rPr lang="ru-RU" sz="2000" dirty="0"/>
              <a:t>, подтверждающие права на спортивное </a:t>
            </a:r>
            <a:r>
              <a:rPr lang="ru-RU" sz="2000" dirty="0" smtClean="0"/>
              <a:t>сооружение.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1432" y="1973641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2.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68356" y="30901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Документы о вводе в эксплуатацию спортивного </a:t>
            </a:r>
            <a:r>
              <a:rPr lang="ru-RU" sz="2000" dirty="0" smtClean="0"/>
              <a:t>сооружения.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04944" y="31102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14456" y="3560093"/>
            <a:ext cx="10801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Для объемных сооружений</a:t>
            </a:r>
            <a:r>
              <a:rPr lang="ru-RU" sz="20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000" dirty="0"/>
              <a:t>а</a:t>
            </a:r>
            <a:r>
              <a:rPr lang="ru-RU" sz="2000" dirty="0" smtClean="0"/>
              <a:t>кт </a:t>
            </a:r>
            <a:r>
              <a:rPr lang="ru-RU" sz="2000" dirty="0"/>
              <a:t>ввода в эксплуатацию объекта (КС-2, КС-3, КС-11, КС-14</a:t>
            </a:r>
            <a:r>
              <a:rPr lang="ru-RU" sz="2000" dirty="0" smtClean="0"/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бухгалтерский </a:t>
            </a:r>
            <a:r>
              <a:rPr lang="ru-RU" sz="2000" dirty="0"/>
              <a:t>документ </a:t>
            </a:r>
            <a:r>
              <a:rPr lang="ru-RU" sz="2000" dirty="0" smtClean="0"/>
              <a:t>о </a:t>
            </a:r>
            <a:r>
              <a:rPr lang="ru-RU" sz="2000" dirty="0"/>
              <a:t>принятии на баланс спортивного </a:t>
            </a:r>
            <a:endParaRPr lang="ru-RU" sz="2000" dirty="0" smtClean="0"/>
          </a:p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ооружения, акт </a:t>
            </a:r>
            <a:r>
              <a:rPr lang="ru-RU" sz="2000" dirty="0"/>
              <a:t>формы </a:t>
            </a:r>
            <a:r>
              <a:rPr lang="ru-RU" sz="2000" dirty="0" smtClean="0"/>
              <a:t>ОС-1а;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разрешение  </a:t>
            </a:r>
            <a:r>
              <a:rPr lang="ru-RU" sz="2000" dirty="0"/>
              <a:t>на ввод в </a:t>
            </a:r>
            <a:r>
              <a:rPr lang="ru-RU" sz="2000" dirty="0" smtClean="0"/>
              <a:t>эксплуатацию;</a:t>
            </a:r>
          </a:p>
          <a:p>
            <a:pPr marL="285750" indent="-285750" algn="just">
              <a:buFontTx/>
              <a:buChar char="-"/>
            </a:pPr>
            <a:r>
              <a:rPr lang="ru-RU" sz="2000" dirty="0"/>
              <a:t>з</a:t>
            </a:r>
            <a:r>
              <a:rPr lang="ru-RU" sz="2000" dirty="0" smtClean="0"/>
              <a:t>аключение органа Государственного строительного надзора.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24044" y="3580115"/>
            <a:ext cx="73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.1.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270000" y="5454323"/>
            <a:ext cx="73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.2.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05000" y="5451143"/>
            <a:ext cx="10801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Для плоскостных сооружений</a:t>
            </a:r>
            <a:r>
              <a:rPr lang="ru-RU" sz="20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000" dirty="0"/>
              <a:t>а</a:t>
            </a:r>
            <a:r>
              <a:rPr lang="ru-RU" sz="2000" dirty="0" smtClean="0"/>
              <a:t>кт </a:t>
            </a:r>
            <a:r>
              <a:rPr lang="ru-RU" sz="2000" dirty="0"/>
              <a:t>ввода в эксплуатацию объекта (КС-2, КС-3, КС-11, КС-14</a:t>
            </a:r>
            <a:r>
              <a:rPr lang="ru-RU" sz="2000" dirty="0" smtClean="0"/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бухгалтерский </a:t>
            </a:r>
            <a:r>
              <a:rPr lang="ru-RU" sz="2000" dirty="0"/>
              <a:t>документ </a:t>
            </a:r>
            <a:r>
              <a:rPr lang="ru-RU" sz="2000" dirty="0" smtClean="0"/>
              <a:t>о </a:t>
            </a:r>
            <a:r>
              <a:rPr lang="ru-RU" sz="2000" dirty="0"/>
              <a:t>принятии на баланс спортивного </a:t>
            </a:r>
            <a:endParaRPr lang="ru-RU" sz="2000" dirty="0" smtClean="0"/>
          </a:p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ооружения, акт </a:t>
            </a:r>
            <a:r>
              <a:rPr lang="ru-RU" sz="2000" dirty="0"/>
              <a:t>формы ОС-1а.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68356" y="2429793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Разрешение на строительство/реконструкцию объекта капитального </a:t>
            </a:r>
            <a:r>
              <a:rPr lang="ru-RU" sz="2000" dirty="0" smtClean="0"/>
              <a:t>строительства </a:t>
            </a:r>
          </a:p>
          <a:p>
            <a:pPr algn="just"/>
            <a:r>
              <a:rPr lang="ru-RU" sz="2000" dirty="0" smtClean="0"/>
              <a:t>(</a:t>
            </a:r>
            <a:r>
              <a:rPr lang="ru-RU" sz="2000" b="1" dirty="0" smtClean="0"/>
              <a:t>для объемных сооружений</a:t>
            </a:r>
            <a:r>
              <a:rPr lang="ru-RU" sz="2000" dirty="0" smtClean="0"/>
              <a:t>) </a:t>
            </a:r>
            <a:r>
              <a:rPr lang="ru-RU" sz="2000" dirty="0"/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4944" y="24498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640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Пакет документов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6900" y="959535"/>
            <a:ext cx="843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Предоставляются электронные образы оригиналов документов</a:t>
            </a:r>
            <a:endParaRPr lang="ru-RU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1612" y="1656597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Договор поставки / оказания услуг / на выполнение работ / кредитный </a:t>
            </a:r>
          </a:p>
          <a:p>
            <a:pPr algn="just"/>
            <a:r>
              <a:rPr lang="ru-RU" sz="2000" dirty="0" smtClean="0"/>
              <a:t>(в зависимости от вида затрат).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04944" y="1664038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5.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58900" y="2347200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Акт приема-передачи / выполненных работ </a:t>
            </a:r>
            <a:r>
              <a:rPr lang="ru-RU" sz="2000" dirty="0"/>
              <a:t>(в зависимости от вида затрат).</a:t>
            </a:r>
          </a:p>
          <a:p>
            <a:pPr algn="just"/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1432" y="2354641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6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68356" y="33187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Выписка банка, подтверждающая оплату по </a:t>
            </a:r>
            <a:r>
              <a:rPr lang="ru-RU" sz="2000" dirty="0" smtClean="0"/>
              <a:t>договору.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04944" y="33261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8.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68356" y="28361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Платежные поручения.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904944" y="28562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7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368356" y="46903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Дефектная ведомость (текущий и капитальный ремонт)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04944" y="47104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10.</a:t>
            </a:r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381056" y="3877593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Товарно-транспортная накладная, счет-фактура,  Акт ОС-1 </a:t>
            </a:r>
          </a:p>
          <a:p>
            <a:pPr algn="just"/>
            <a:r>
              <a:rPr lang="ru-RU" sz="2000" dirty="0" smtClean="0"/>
              <a:t>(приобретении спортивного оборудования).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17644" y="38976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9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393756" y="53380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Технические условия (при технологическом присоединении).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930344" y="53581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11.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34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</TotalTime>
  <Words>1702</Words>
  <Application>Microsoft Office PowerPoint</Application>
  <PresentationFormat>Произвольный</PresentationFormat>
  <Paragraphs>261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Лица, имеющие право на получение Субсидии</vt:lpstr>
      <vt:lpstr>Требования к Заявителю</vt:lpstr>
      <vt:lpstr>Состав затрат, подлежащих компенсации</vt:lpstr>
      <vt:lpstr>Состав затрат, подлежащих компенсации</vt:lpstr>
      <vt:lpstr>Размер субсидии</vt:lpstr>
      <vt:lpstr>Обязательства, отчетность</vt:lpstr>
      <vt:lpstr>Пакет документов</vt:lpstr>
      <vt:lpstr>Пакет документов</vt:lpstr>
      <vt:lpstr>Рейтингование заявок</vt:lpstr>
      <vt:lpstr>Алгоритм конкурсного отбора</vt:lpstr>
      <vt:lpstr>Иные меры поддержки </vt:lpstr>
      <vt:lpstr>Иные меры поддержки </vt:lpstr>
      <vt:lpstr>Подача заявки через РПГУ</vt:lpstr>
      <vt:lpstr>Консультирование по вопросам предоставления субсидий</vt:lpstr>
      <vt:lpstr>Консультирование по вопросам предоставления субсидий – центры «Мой Бизнес»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 Afonin</dc:creator>
  <cp:lastModifiedBy>KudriavcevaNA</cp:lastModifiedBy>
  <cp:revision>275</cp:revision>
  <cp:lastPrinted>2019-07-08T08:55:18Z</cp:lastPrinted>
  <dcterms:created xsi:type="dcterms:W3CDTF">2019-03-16T14:28:34Z</dcterms:created>
  <dcterms:modified xsi:type="dcterms:W3CDTF">2019-08-28T07:51:34Z</dcterms:modified>
</cp:coreProperties>
</file>